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5" r:id="rId13"/>
    <p:sldId id="276" r:id="rId14"/>
    <p:sldId id="277" r:id="rId15"/>
    <p:sldId id="278" r:id="rId16"/>
    <p:sldId id="279" r:id="rId17"/>
    <p:sldId id="287" r:id="rId18"/>
    <p:sldId id="288" r:id="rId19"/>
    <p:sldId id="289" r:id="rId20"/>
    <p:sldId id="290" r:id="rId21"/>
    <p:sldId id="291" r:id="rId22"/>
    <p:sldId id="292" r:id="rId23"/>
    <p:sldId id="280" r:id="rId24"/>
    <p:sldId id="281" r:id="rId25"/>
    <p:sldId id="282" r:id="rId26"/>
    <p:sldId id="283" r:id="rId27"/>
    <p:sldId id="293" r:id="rId28"/>
    <p:sldId id="294" r:id="rId29"/>
    <p:sldId id="274" r:id="rId30"/>
    <p:sldId id="257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B426E-3868-4DCE-AF2D-F00F363C27ED}" type="datetimeFigureOut">
              <a:rPr lang="ru-RU"/>
              <a:pPr>
                <a:defRPr/>
              </a:pPr>
              <a:t>09.10.2025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97D8E-E7C7-4505-8E2A-C049F2E47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8A22D-FE65-4E95-BDCE-CB42AC7C441F}" type="datetimeFigureOut">
              <a:rPr lang="ru-RU"/>
              <a:pPr>
                <a:defRPr/>
              </a:pPr>
              <a:t>09.10.2025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4DFC7-15C5-4DE7-9A90-86FD5BB280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7FF7D-512E-4E65-AE2E-39601DC6B2D3}" type="datetimeFigureOut">
              <a:rPr lang="ru-RU"/>
              <a:pPr>
                <a:defRPr/>
              </a:pPr>
              <a:t>09.10.2025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74197-69D7-4EFD-BEDC-1B8ED01AF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1397A-E67B-4C3F-9B82-6966C781E549}" type="datetimeFigureOut">
              <a:rPr lang="ru-RU"/>
              <a:pPr>
                <a:defRPr/>
              </a:pPr>
              <a:t>09.10.2025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3B4C9-2EDF-4A80-9246-D829C7B58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9D70-718F-4861-BF5E-D1B5631D2A6D}" type="datetimeFigureOut">
              <a:rPr lang="ru-RU"/>
              <a:pPr>
                <a:defRPr/>
              </a:pPr>
              <a:t>09.10.2025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EA667-B727-4956-B03A-80104A2E1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0819C-AA91-4F42-A2BA-C423521EE0BB}" type="datetimeFigureOut">
              <a:rPr lang="ru-RU"/>
              <a:pPr>
                <a:defRPr/>
              </a:pPr>
              <a:t>09.10.2025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5EDAC-366B-45F6-8A34-419BA42A7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12BC1-EAE6-409E-955F-9FC148EEA429}" type="datetimeFigureOut">
              <a:rPr lang="ru-RU"/>
              <a:pPr>
                <a:defRPr/>
              </a:pPr>
              <a:t>09.10.2025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937A4-1670-4B2D-AB69-403C6DCE4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32029-1B3C-4C8B-A366-ED1987D39CD1}" type="datetimeFigureOut">
              <a:rPr lang="ru-RU"/>
              <a:pPr>
                <a:defRPr/>
              </a:pPr>
              <a:t>09.10.2025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28FD3-A644-4D9F-907D-02703F263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3101B-FB0C-4478-BFD4-618DBF81C1F6}" type="datetimeFigureOut">
              <a:rPr lang="ru-RU"/>
              <a:pPr>
                <a:defRPr/>
              </a:pPr>
              <a:t>09.10.2025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DEDDB-7520-4DF6-874B-ED1DF5128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ABE04-BF9C-478B-8CA1-5A3BC1EEF72A}" type="datetimeFigureOut">
              <a:rPr lang="ru-RU"/>
              <a:pPr>
                <a:defRPr/>
              </a:pPr>
              <a:t>09.10.2025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D289D-5290-45B1-BF6A-B063D7FA6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D0364-B731-4FD6-A45B-B9461052121D}" type="datetimeFigureOut">
              <a:rPr lang="ru-RU"/>
              <a:pPr>
                <a:defRPr/>
              </a:pPr>
              <a:t>09.10.2025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C325-43F2-4D8E-8191-4EF543CC2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F1550B-3DAB-407E-B0AE-4686358812C9}" type="datetimeFigureOut">
              <a:rPr lang="ru-RU"/>
              <a:pPr>
                <a:defRPr/>
              </a:pPr>
              <a:t>09.10.2025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C40EC8-CCAE-4B77-A4C6-06A476D0AD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23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5.jpeg"/><Relationship Id="rId7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jpeg"/><Relationship Id="rId7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513" y="1341438"/>
            <a:ext cx="4968875" cy="1574800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Умники и умницы</a:t>
            </a:r>
            <a:b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2 класс</a:t>
            </a:r>
            <a:endParaRPr lang="ru-RU" sz="4400" b="1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39975" y="2565400"/>
            <a:ext cx="4968875" cy="15748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Занятие 13.</a:t>
            </a:r>
            <a:endParaRPr lang="ru-RU" sz="4400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7" name="Picture 2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3933825"/>
            <a:ext cx="2036762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0" descr="http://img-fotki.yandex.ru/get/9320/102699435.930/0_a884f_c4563aec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3213100"/>
            <a:ext cx="2447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2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88" b="122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C000"/>
                </a:solidFill>
              </a:rPr>
              <a:t>а</a:t>
            </a:r>
            <a:r>
              <a:rPr lang="ru-RU" b="1" dirty="0" smtClean="0">
                <a:solidFill>
                  <a:srgbClr val="92D05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rgbClr val="92D05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22531" name="Picture 20" descr="Клипарт &quot;Зимний&quot;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644900"/>
            <a:ext cx="243363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 descr="D:\клипарты\Клипарт Маша и медведь\74503854_large_06.png"/>
          <p:cNvPicPr>
            <a:picLocks noChangeAspect="1" noChangeArrowheads="1"/>
          </p:cNvPicPr>
          <p:nvPr/>
        </p:nvPicPr>
        <p:blipFill>
          <a:blip r:embed="rId4"/>
          <a:srcRect l="57143"/>
          <a:stretch>
            <a:fillRect/>
          </a:stretch>
        </p:blipFill>
        <p:spPr bwMode="auto">
          <a:xfrm>
            <a:off x="6659563" y="4365625"/>
            <a:ext cx="1225550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0" descr="http://img-fotki.yandex.ru/get/9320/102699435.930/0_a884f_c4563aec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3716338"/>
            <a:ext cx="2663825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5327650" y="836613"/>
            <a:ext cx="3816350" cy="2043112"/>
          </a:xfrm>
          <a:prstGeom prst="cloudCallout">
            <a:avLst>
              <a:gd name="adj1" fmla="val -446"/>
              <a:gd name="adj2" fmla="val 114238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Где рыбам зиму жить тепло, там стены толстые – стекло.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68313" y="1484313"/>
            <a:ext cx="3167062" cy="1152525"/>
          </a:xfrm>
          <a:prstGeom prst="cloudCallout">
            <a:avLst>
              <a:gd name="adj1" fmla="val 26652"/>
              <a:gd name="adj2" fmla="val 169088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Аквариум.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2536" name="Picture 18" descr="Маша и медведь 14"/>
          <p:cNvPicPr>
            <a:picLocks noChangeAspect="1" noChangeArrowheads="1"/>
          </p:cNvPicPr>
          <p:nvPr/>
        </p:nvPicPr>
        <p:blipFill>
          <a:blip r:embed="rId6"/>
          <a:srcRect l="2702" t="30946" r="37839"/>
          <a:stretch>
            <a:fillRect/>
          </a:stretch>
        </p:blipFill>
        <p:spPr bwMode="auto">
          <a:xfrm>
            <a:off x="1547813" y="5397500"/>
            <a:ext cx="143986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://go4.imgsmail.ru/imgpreview?key=6e404925eed7fe0e&amp;mb=imgdb_preview_1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437063"/>
            <a:ext cx="18859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2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88" b="122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C000"/>
                </a:solidFill>
              </a:rPr>
              <a:t>а</a:t>
            </a:r>
            <a:r>
              <a:rPr lang="ru-RU" b="1" dirty="0" smtClean="0">
                <a:solidFill>
                  <a:srgbClr val="92D05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rgbClr val="92D05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23555" name="Picture 20" descr="Клипарт &quot;Зимний&quot;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644900"/>
            <a:ext cx="243363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0" descr="http://img-fotki.yandex.ru/get/9320/102699435.930/0_a884f_c4563aec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3789363"/>
            <a:ext cx="2665412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4643438" y="836613"/>
            <a:ext cx="4500562" cy="2043112"/>
          </a:xfrm>
          <a:prstGeom prst="cloudCallout">
            <a:avLst>
              <a:gd name="adj1" fmla="val -446"/>
              <a:gd name="adj2" fmla="val 114238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Назови слово противоположное слову «утро».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971550" y="1628775"/>
            <a:ext cx="2232025" cy="1152525"/>
          </a:xfrm>
          <a:prstGeom prst="cloudCallout">
            <a:avLst>
              <a:gd name="adj1" fmla="val 38721"/>
              <a:gd name="adj2" fmla="val 15586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Ночь.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8194" name="Picture 2" descr="http://s05.radikal.ru/i178/1009/8b/f13e92c95c6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4149725"/>
            <a:ext cx="4070350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3" descr="D:\клипарты\Клипарт Маша и медведь\74503854_large_06.png"/>
          <p:cNvPicPr>
            <a:picLocks noChangeAspect="1" noChangeArrowheads="1"/>
          </p:cNvPicPr>
          <p:nvPr/>
        </p:nvPicPr>
        <p:blipFill>
          <a:blip r:embed="rId6"/>
          <a:srcRect l="57143"/>
          <a:stretch>
            <a:fillRect/>
          </a:stretch>
        </p:blipFill>
        <p:spPr bwMode="auto">
          <a:xfrm>
            <a:off x="6516688" y="4437063"/>
            <a:ext cx="1223962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18" descr="Маша и медведь 14"/>
          <p:cNvPicPr>
            <a:picLocks noChangeAspect="1" noChangeArrowheads="1"/>
          </p:cNvPicPr>
          <p:nvPr/>
        </p:nvPicPr>
        <p:blipFill>
          <a:blip r:embed="rId7"/>
          <a:srcRect l="2702" t="30946" r="37839"/>
          <a:stretch>
            <a:fillRect/>
          </a:stretch>
        </p:blipFill>
        <p:spPr bwMode="auto">
          <a:xfrm>
            <a:off x="6156325" y="5397500"/>
            <a:ext cx="1439863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0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107950" y="3429000"/>
            <a:ext cx="9036050" cy="1008063"/>
          </a:xfrm>
        </p:spPr>
        <p:txBody>
          <a:bodyPr/>
          <a:lstStyle/>
          <a:p>
            <a:r>
              <a:rPr lang="ru-RU" sz="2400" b="1" smtClean="0">
                <a:solidFill>
                  <a:srgbClr val="0070C0"/>
                </a:solidFill>
              </a:rPr>
              <a:t>2. Если ты найдёшь закономерность, которой подчиняются тройки чисел в первых двух кругах, то сможешь вписать недостающее число:</a:t>
            </a:r>
          </a:p>
        </p:txBody>
      </p:sp>
      <p:pic>
        <p:nvPicPr>
          <p:cNvPr id="4" name="Picture 8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4292600"/>
            <a:ext cx="2735263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http://li-web.ru/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70400"/>
            <a:ext cx="180975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Группа 14"/>
          <p:cNvGrpSpPr>
            <a:grpSpLocks/>
          </p:cNvGrpSpPr>
          <p:nvPr/>
        </p:nvGrpSpPr>
        <p:grpSpPr bwMode="auto">
          <a:xfrm rot="10800000">
            <a:off x="1042988" y="1412875"/>
            <a:ext cx="2089150" cy="1944688"/>
            <a:chOff x="1907704" y="1844824"/>
            <a:chExt cx="2088232" cy="1944216"/>
          </a:xfrm>
        </p:grpSpPr>
        <p:sp>
          <p:nvSpPr>
            <p:cNvPr id="16" name="Овал 15"/>
            <p:cNvSpPr/>
            <p:nvPr/>
          </p:nvSpPr>
          <p:spPr>
            <a:xfrm>
              <a:off x="1907704" y="1844824"/>
              <a:ext cx="2088232" cy="194421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7" name="Прямая соединительная линия 16"/>
            <p:cNvCxnSpPr>
              <a:stCxn id="16" idx="1"/>
            </p:cNvCxnSpPr>
            <p:nvPr/>
          </p:nvCxnSpPr>
          <p:spPr>
            <a:xfrm>
              <a:off x="2215544" y="2127330"/>
              <a:ext cx="701367" cy="72372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endCxn id="16" idx="7"/>
            </p:cNvCxnSpPr>
            <p:nvPr/>
          </p:nvCxnSpPr>
          <p:spPr>
            <a:xfrm flipV="1">
              <a:off x="2916910" y="2127330"/>
              <a:ext cx="774360" cy="72372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>
              <a:endCxn id="16" idx="4"/>
            </p:cNvCxnSpPr>
            <p:nvPr/>
          </p:nvCxnSpPr>
          <p:spPr>
            <a:xfrm>
              <a:off x="2918498" y="2851055"/>
              <a:ext cx="36496" cy="93639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>
            <a:grpSpLocks/>
          </p:cNvGrpSpPr>
          <p:nvPr/>
        </p:nvGrpSpPr>
        <p:grpSpPr bwMode="auto">
          <a:xfrm rot="10800000">
            <a:off x="3635375" y="1412875"/>
            <a:ext cx="2089150" cy="1944688"/>
            <a:chOff x="1907704" y="1844824"/>
            <a:chExt cx="2088232" cy="1944216"/>
          </a:xfrm>
        </p:grpSpPr>
        <p:sp>
          <p:nvSpPr>
            <p:cNvPr id="21" name="Овал 20"/>
            <p:cNvSpPr/>
            <p:nvPr/>
          </p:nvSpPr>
          <p:spPr>
            <a:xfrm>
              <a:off x="1907704" y="1844824"/>
              <a:ext cx="2088232" cy="194421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2" name="Прямая соединительная линия 21"/>
            <p:cNvCxnSpPr>
              <a:stCxn id="21" idx="1"/>
            </p:cNvCxnSpPr>
            <p:nvPr/>
          </p:nvCxnSpPr>
          <p:spPr>
            <a:xfrm>
              <a:off x="2213956" y="2128918"/>
              <a:ext cx="701367" cy="72372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endCxn id="21" idx="7"/>
            </p:cNvCxnSpPr>
            <p:nvPr/>
          </p:nvCxnSpPr>
          <p:spPr>
            <a:xfrm flipV="1">
              <a:off x="2915323" y="2127330"/>
              <a:ext cx="774360" cy="72372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21" idx="4"/>
            </p:cNvCxnSpPr>
            <p:nvPr/>
          </p:nvCxnSpPr>
          <p:spPr>
            <a:xfrm>
              <a:off x="2916910" y="2851055"/>
              <a:ext cx="36496" cy="93639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>
            <a:grpSpLocks/>
          </p:cNvGrpSpPr>
          <p:nvPr/>
        </p:nvGrpSpPr>
        <p:grpSpPr bwMode="auto">
          <a:xfrm rot="10800000">
            <a:off x="6372225" y="1412875"/>
            <a:ext cx="2087563" cy="1944688"/>
            <a:chOff x="1907704" y="1844824"/>
            <a:chExt cx="2088232" cy="1944216"/>
          </a:xfrm>
        </p:grpSpPr>
        <p:sp>
          <p:nvSpPr>
            <p:cNvPr id="26" name="Овал 25"/>
            <p:cNvSpPr/>
            <p:nvPr/>
          </p:nvSpPr>
          <p:spPr>
            <a:xfrm>
              <a:off x="1907704" y="1844824"/>
              <a:ext cx="2088232" cy="194421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stCxn id="26" idx="1"/>
            </p:cNvCxnSpPr>
            <p:nvPr/>
          </p:nvCxnSpPr>
          <p:spPr>
            <a:xfrm>
              <a:off x="2212602" y="2128918"/>
              <a:ext cx="701900" cy="72372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endCxn id="26" idx="7"/>
            </p:cNvCxnSpPr>
            <p:nvPr/>
          </p:nvCxnSpPr>
          <p:spPr>
            <a:xfrm flipV="1">
              <a:off x="2916090" y="2128918"/>
              <a:ext cx="773360" cy="72372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endCxn id="26" idx="4"/>
            </p:cNvCxnSpPr>
            <p:nvPr/>
          </p:nvCxnSpPr>
          <p:spPr>
            <a:xfrm>
              <a:off x="2916090" y="2852642"/>
              <a:ext cx="36524" cy="93639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Прямоугольник 29"/>
          <p:cNvSpPr/>
          <p:nvPr/>
        </p:nvSpPr>
        <p:spPr>
          <a:xfrm>
            <a:off x="6948488" y="2565400"/>
            <a:ext cx="936625" cy="79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14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116013" y="1773238"/>
            <a:ext cx="935037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7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95513" y="1773238"/>
            <a:ext cx="936625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5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211638" y="2565400"/>
            <a:ext cx="936625" cy="79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15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708400" y="1700213"/>
            <a:ext cx="935038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8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716463" y="1700213"/>
            <a:ext cx="935037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7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443663" y="1844675"/>
            <a:ext cx="936625" cy="79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9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451725" y="1844675"/>
            <a:ext cx="936625" cy="79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5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692275" y="2636838"/>
            <a:ext cx="935038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12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35150" y="188913"/>
            <a:ext cx="5368925" cy="5222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Развиваю логическое мышление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0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779462"/>
          </a:xfrm>
        </p:spPr>
        <p:txBody>
          <a:bodyPr/>
          <a:lstStyle/>
          <a:p>
            <a:r>
              <a:rPr lang="ru-RU" sz="3200" b="1" smtClean="0">
                <a:solidFill>
                  <a:srgbClr val="0070C0"/>
                </a:solidFill>
              </a:rPr>
              <a:t>3. Впиши недостающее число.</a:t>
            </a:r>
          </a:p>
        </p:txBody>
      </p:sp>
      <p:pic>
        <p:nvPicPr>
          <p:cNvPr id="4" name="Picture 8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4221163"/>
            <a:ext cx="3024188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http://li-web.ru/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70400"/>
            <a:ext cx="180975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1042988" y="1268413"/>
            <a:ext cx="1851025" cy="1851025"/>
            <a:chOff x="2339752" y="2492896"/>
            <a:chExt cx="1850504" cy="1850504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339752" y="2492896"/>
              <a:ext cx="914143" cy="914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>
                  <a:solidFill>
                    <a:schemeClr val="tx1"/>
                  </a:solidFill>
                </a:rPr>
                <a:t>8</a:t>
              </a:r>
              <a:endParaRPr lang="ru-RU" sz="60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339752" y="3429257"/>
              <a:ext cx="914143" cy="914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>
                  <a:solidFill>
                    <a:schemeClr val="tx1"/>
                  </a:solidFill>
                </a:rPr>
                <a:t>4</a:t>
              </a:r>
              <a:endParaRPr lang="ru-RU" sz="60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276113" y="3429257"/>
              <a:ext cx="914143" cy="914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>
                  <a:solidFill>
                    <a:schemeClr val="tx1"/>
                  </a:solidFill>
                </a:rPr>
                <a:t>6</a:t>
              </a:r>
              <a:endParaRPr lang="ru-RU" sz="6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3708400" y="2276475"/>
            <a:ext cx="1849438" cy="1851025"/>
            <a:chOff x="2339752" y="2492896"/>
            <a:chExt cx="1850504" cy="1850504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2339752" y="2492896"/>
              <a:ext cx="914927" cy="914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>
                  <a:solidFill>
                    <a:schemeClr val="tx1"/>
                  </a:solidFill>
                </a:rPr>
                <a:t>3</a:t>
              </a:r>
              <a:endParaRPr lang="ru-RU" sz="60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339752" y="3429257"/>
              <a:ext cx="914927" cy="914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>
                  <a:solidFill>
                    <a:schemeClr val="tx1"/>
                  </a:solidFill>
                </a:rPr>
                <a:t>7</a:t>
              </a:r>
              <a:endParaRPr lang="ru-RU" sz="60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275329" y="3429257"/>
              <a:ext cx="914927" cy="9141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>
                  <a:solidFill>
                    <a:schemeClr val="tx1"/>
                  </a:solidFill>
                </a:rPr>
                <a:t>5</a:t>
              </a:r>
              <a:endParaRPr lang="ru-RU" sz="6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6227763" y="1341438"/>
            <a:ext cx="1851025" cy="1849437"/>
            <a:chOff x="2339752" y="2492896"/>
            <a:chExt cx="1850504" cy="1850504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2339752" y="2492896"/>
              <a:ext cx="914143" cy="91492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>
                  <a:solidFill>
                    <a:schemeClr val="tx1"/>
                  </a:solidFill>
                </a:rPr>
                <a:t>5</a:t>
              </a:r>
              <a:endParaRPr lang="ru-RU" sz="60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339752" y="3428472"/>
              <a:ext cx="914143" cy="91492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>
                  <a:solidFill>
                    <a:schemeClr val="tx1"/>
                  </a:solidFill>
                </a:rPr>
                <a:t>3</a:t>
              </a:r>
              <a:endParaRPr lang="ru-RU" sz="60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276113" y="3428472"/>
              <a:ext cx="914143" cy="91492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7092950" y="2205038"/>
            <a:ext cx="1150938" cy="100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</a:rPr>
              <a:t>4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20" name="Выноска-облако 19"/>
          <p:cNvSpPr/>
          <p:nvPr/>
        </p:nvSpPr>
        <p:spPr>
          <a:xfrm>
            <a:off x="1835150" y="4292600"/>
            <a:ext cx="3384550" cy="1439863"/>
          </a:xfrm>
          <a:prstGeom prst="cloudCallout">
            <a:avLst>
              <a:gd name="adj1" fmla="val -69108"/>
              <a:gd name="adj2" fmla="val 15269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Закономерность: половина от сумм в столбиках.  </a:t>
            </a:r>
            <a:endParaRPr lang="ru-RU" sz="20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633413"/>
          </a:xfrm>
        </p:spPr>
        <p:txBody>
          <a:bodyPr/>
          <a:lstStyle/>
          <a:p>
            <a:r>
              <a:rPr lang="ru-RU" sz="2800" b="1" smtClean="0"/>
              <a:t>4. Впиши пропущенные буквы.</a:t>
            </a:r>
          </a:p>
        </p:txBody>
      </p:sp>
      <p:pic>
        <p:nvPicPr>
          <p:cNvPr id="4" name="Picture 2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149725"/>
            <a:ext cx="2752725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://li-web.ru/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1613" y="4830763"/>
            <a:ext cx="259238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700338" y="908050"/>
            <a:ext cx="4103687" cy="100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</a:rPr>
              <a:t>А, Б, В, Г, 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1863" y="908050"/>
            <a:ext cx="2089150" cy="100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</a:rPr>
              <a:t>Д, Е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71775" y="3213100"/>
            <a:ext cx="5472113" cy="100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</a:rPr>
              <a:t>К, М, О,__, Т,__ 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063" y="3213100"/>
            <a:ext cx="792162" cy="100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</a:rPr>
              <a:t>Р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35825" y="3213100"/>
            <a:ext cx="792163" cy="100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</a:rPr>
              <a:t>Ф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633413"/>
          </a:xfrm>
        </p:spPr>
        <p:txBody>
          <a:bodyPr/>
          <a:lstStyle/>
          <a:p>
            <a:r>
              <a:rPr lang="ru-RU" sz="2800" b="1" smtClean="0"/>
              <a:t>Впиши пропущенные буквы.</a:t>
            </a:r>
          </a:p>
        </p:txBody>
      </p:sp>
      <p:pic>
        <p:nvPicPr>
          <p:cNvPr id="4" name="Picture 2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149725"/>
            <a:ext cx="2752725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://li-web.ru/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1613" y="4830763"/>
            <a:ext cx="259238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771775" y="3213100"/>
            <a:ext cx="5472113" cy="100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</a:rPr>
              <a:t>В, Е,__, К, Н,__ 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00563" y="3213100"/>
            <a:ext cx="792162" cy="100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</a:rPr>
              <a:t>З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92950" y="3213100"/>
            <a:ext cx="792163" cy="100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</a:rPr>
              <a:t>Р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Напиши свой ряд букв, обладающих некоторой закономерностью.</a:t>
            </a:r>
            <a:endParaRPr lang="ru-RU" sz="2800" b="1" dirty="0"/>
          </a:p>
        </p:txBody>
      </p:sp>
      <p:pic>
        <p:nvPicPr>
          <p:cNvPr id="4" name="Picture 2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149725"/>
            <a:ext cx="2752725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://li-web.ru/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1613" y="4830763"/>
            <a:ext cx="2592387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771775" y="3357563"/>
            <a:ext cx="5472113" cy="100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</a:rPr>
              <a:t>А, В,__, Ё, З,__ 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3284538"/>
            <a:ext cx="792163" cy="100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</a:rPr>
              <a:t>Д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92950" y="3357563"/>
            <a:ext cx="792163" cy="100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</a:rPr>
              <a:t>Й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0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l="12244" r="7147" b="162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Шоколадка состоит из 9 квадратиков. Сколько разломов надо сделать, чтобы отделить все квадратики? (Каждый раз ломается один кусок по прямой линии.)</a:t>
            </a:r>
            <a:endParaRPr lang="ru-RU" sz="2800" b="1" dirty="0"/>
          </a:p>
        </p:txBody>
      </p:sp>
      <p:pic>
        <p:nvPicPr>
          <p:cNvPr id="11" name="Picture 4" descr="http://img1.liveinternet.ru/images/attach/c/1/62/226/62226895_Chocolat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5157788"/>
            <a:ext cx="1368425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203575" y="1773238"/>
            <a:ext cx="2952750" cy="2951162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140200" y="1773238"/>
            <a:ext cx="0" cy="295116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148263" y="1773238"/>
            <a:ext cx="0" cy="295116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03575" y="2708275"/>
            <a:ext cx="29527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203575" y="3716338"/>
            <a:ext cx="29527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372225" y="2708275"/>
            <a:ext cx="2376488" cy="1225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FF0000"/>
                </a:solidFill>
              </a:rPr>
              <a:t>8 </a:t>
            </a:r>
            <a:r>
              <a:rPr lang="ru-RU" sz="3200" b="1" dirty="0">
                <a:solidFill>
                  <a:srgbClr val="FF0000"/>
                </a:solidFill>
              </a:rPr>
              <a:t>разломов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140200" y="1773238"/>
            <a:ext cx="0" cy="29511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148263" y="1773238"/>
            <a:ext cx="0" cy="29511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203575" y="2708275"/>
            <a:ext cx="936625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203575" y="3716338"/>
            <a:ext cx="936625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140200" y="2708275"/>
            <a:ext cx="1008063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140200" y="3716338"/>
            <a:ext cx="1008063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148263" y="2708275"/>
            <a:ext cx="936625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148263" y="3716338"/>
            <a:ext cx="1008062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0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l="12244" r="7147" b="162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6156325" cy="6207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ЛОГИЧЕСКИ – ПОИСКОВЫЕ ЗАДАНИЯ</a:t>
            </a:r>
            <a:endParaRPr lang="ru-RU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364163" y="333375"/>
            <a:ext cx="3563937" cy="3311525"/>
          </a:xfrm>
          <a:prstGeom prst="cloudCallout">
            <a:avLst>
              <a:gd name="adj1" fmla="val -67185"/>
              <a:gd name="adj2" fmla="val -825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Лист бумаги согнули пополам, потом ещё раз пополам и ещё раз пополам. По всем линиям сгиба его разрезали. Сколько получилось листочков?</a:t>
            </a:r>
          </a:p>
        </p:txBody>
      </p:sp>
      <p:sp>
        <p:nvSpPr>
          <p:cNvPr id="6" name="Выноска-облако 5"/>
          <p:cNvSpPr/>
          <p:nvPr/>
        </p:nvSpPr>
        <p:spPr>
          <a:xfrm>
            <a:off x="2411413" y="692150"/>
            <a:ext cx="1873250" cy="1441450"/>
          </a:xfrm>
          <a:prstGeom prst="cloudCallout">
            <a:avLst>
              <a:gd name="adj1" fmla="val -46253"/>
              <a:gd name="adj2" fmla="val 114955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</a:rPr>
              <a:t>8</a:t>
            </a:r>
          </a:p>
        </p:txBody>
      </p:sp>
      <p:pic>
        <p:nvPicPr>
          <p:cNvPr id="8" name="Picture 2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149725"/>
            <a:ext cx="2752725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0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l="12244" r="7147" b="162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6156325" cy="6207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ЛОГИЧЕСКИ – ПОИСКОВЫЕ ЗАДАНИЯ</a:t>
            </a:r>
            <a:endParaRPr lang="ru-RU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003800" y="333375"/>
            <a:ext cx="3924300" cy="3311525"/>
          </a:xfrm>
          <a:prstGeom prst="cloudCallout">
            <a:avLst>
              <a:gd name="adj1" fmla="val -67185"/>
              <a:gd name="adj2" fmla="val -825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3 одинаковых арбуза надо разделить поровну между четырьмя детьми как это сделать выполнив наименьшее число разрезов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0" y="1700213"/>
            <a:ext cx="5076825" cy="2376487"/>
          </a:xfrm>
          <a:prstGeom prst="cloudCallout">
            <a:avLst>
              <a:gd name="adj1" fmla="val -46253"/>
              <a:gd name="adj2" fmla="val 114955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Всего 4 разреза. Два разделили пополам, полученные половины раздать 4 детям. Оставшийся разделить на 4 доли и их раздать</a:t>
            </a:r>
          </a:p>
        </p:txBody>
      </p:sp>
      <p:pic>
        <p:nvPicPr>
          <p:cNvPr id="31749" name="Picture 2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149725"/>
            <a:ext cx="2752725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3348038" y="4340225"/>
            <a:ext cx="5999162" cy="2763838"/>
            <a:chOff x="3347864" y="4341012"/>
            <a:chExt cx="5998967" cy="2762807"/>
          </a:xfrm>
        </p:grpSpPr>
        <p:pic>
          <p:nvPicPr>
            <p:cNvPr id="31751" name="Picture 2" descr="https://static.vecteezy.com/system/resources/previews/015/100/026/non_2x/watermelon-transparent-background-free-png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47864" y="5013176"/>
              <a:ext cx="1721407" cy="1644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2" name="Picture 2" descr="https://static.vecteezy.com/system/resources/previews/015/100/026/non_2x/watermelon-transparent-background-free-png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92080" y="4941168"/>
              <a:ext cx="1721407" cy="1644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3" name="Picture 2" descr="https://static.vecteezy.com/system/resources/previews/015/100/026/non_2x/watermelon-transparent-background-free-png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92280" y="4941168"/>
              <a:ext cx="1721407" cy="1644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Минус 10"/>
            <p:cNvSpPr/>
            <p:nvPr/>
          </p:nvSpPr>
          <p:spPr>
            <a:xfrm rot="2725291">
              <a:off x="2945916" y="5506523"/>
              <a:ext cx="2762807" cy="431786"/>
            </a:xfrm>
            <a:prstGeom prst="mathMin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Минус 11"/>
            <p:cNvSpPr/>
            <p:nvPr/>
          </p:nvSpPr>
          <p:spPr>
            <a:xfrm rot="2725291">
              <a:off x="4817518" y="5506523"/>
              <a:ext cx="2762807" cy="431786"/>
            </a:xfrm>
            <a:prstGeom prst="mathMin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Минус 12"/>
            <p:cNvSpPr/>
            <p:nvPr/>
          </p:nvSpPr>
          <p:spPr>
            <a:xfrm rot="2725291">
              <a:off x="6639115" y="5505729"/>
              <a:ext cx="2762807" cy="433374"/>
            </a:xfrm>
            <a:prstGeom prst="mathMin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Минус 13"/>
            <p:cNvSpPr/>
            <p:nvPr/>
          </p:nvSpPr>
          <p:spPr>
            <a:xfrm rot="8313746">
              <a:off x="6584671" y="5566105"/>
              <a:ext cx="2762160" cy="431639"/>
            </a:xfrm>
            <a:prstGeom prst="mathMin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2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88" b="122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C000"/>
                </a:solidFill>
              </a:rPr>
              <a:t>а</a:t>
            </a:r>
            <a:r>
              <a:rPr lang="ru-RU" b="1" dirty="0" smtClean="0">
                <a:solidFill>
                  <a:srgbClr val="92D05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rgbClr val="92D05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14339" name="Picture 20" descr="Клипарт &quot;Зимний&quot;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644900"/>
            <a:ext cx="243363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:\клипарты\Клипарт Маша и медведь\74503854_large_0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4365625"/>
            <a:ext cx="3136900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0" descr="http://img-fotki.yandex.ru/get/9320/102699435.930/0_a884f_c4563aec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3284538"/>
            <a:ext cx="2725737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179388" y="549275"/>
            <a:ext cx="3816350" cy="2043113"/>
          </a:xfrm>
          <a:prstGeom prst="cloudCallout">
            <a:avLst>
              <a:gd name="adj1" fmla="val 18379"/>
              <a:gd name="adj2" fmla="val 13394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Что с пола за хвостик не поднимешь?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5651500" y="1412875"/>
            <a:ext cx="3168650" cy="1511300"/>
          </a:xfrm>
          <a:prstGeom prst="cloudCallout">
            <a:avLst>
              <a:gd name="adj1" fmla="val -1082"/>
              <a:gd name="adj2" fmla="val 90666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Катушку ниток, клубок.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8434" name="Picture 2" descr="http://img-fotki.yandex.ru/get/54/123541970.631/0_90cdf_d2de6c35_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0425" y="4941888"/>
            <a:ext cx="1390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0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l="12244" r="7147" b="162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7508875" cy="431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Л</a:t>
            </a:r>
            <a:r>
              <a:rPr lang="ru-RU" sz="3200" b="1" dirty="0" smtClean="0">
                <a:solidFill>
                  <a:srgbClr val="FFC000"/>
                </a:solidFill>
              </a:rPr>
              <a:t>О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Г</a:t>
            </a:r>
            <a:r>
              <a:rPr lang="ru-RU" sz="3200" b="1" dirty="0" smtClean="0">
                <a:solidFill>
                  <a:srgbClr val="00B050"/>
                </a:solidFill>
              </a:rPr>
              <a:t>И</a:t>
            </a:r>
            <a:r>
              <a:rPr lang="ru-RU" sz="3200" b="1" dirty="0" smtClean="0">
                <a:solidFill>
                  <a:srgbClr val="00B0F0"/>
                </a:solidFill>
              </a:rPr>
              <a:t>Ч</a:t>
            </a:r>
            <a:r>
              <a:rPr lang="ru-RU" sz="3200" b="1" dirty="0" smtClean="0">
                <a:solidFill>
                  <a:srgbClr val="0070C0"/>
                </a:solidFill>
              </a:rPr>
              <a:t>Е</a:t>
            </a:r>
            <a:r>
              <a:rPr lang="ru-RU" sz="3200" b="1" dirty="0" smtClean="0">
                <a:solidFill>
                  <a:srgbClr val="7030A0"/>
                </a:solidFill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К</a:t>
            </a:r>
            <a:r>
              <a:rPr lang="ru-RU" sz="3200" b="1" dirty="0" smtClean="0">
                <a:solidFill>
                  <a:srgbClr val="FFC000"/>
                </a:solidFill>
              </a:rPr>
              <a:t>И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– </a:t>
            </a:r>
            <a:r>
              <a:rPr lang="ru-RU" sz="3200" b="1" dirty="0" smtClean="0">
                <a:solidFill>
                  <a:srgbClr val="00B050"/>
                </a:solidFill>
              </a:rPr>
              <a:t>П</a:t>
            </a:r>
            <a:r>
              <a:rPr lang="ru-RU" sz="3200" b="1" dirty="0" smtClean="0">
                <a:solidFill>
                  <a:srgbClr val="00B0F0"/>
                </a:solidFill>
              </a:rPr>
              <a:t>О</a:t>
            </a:r>
            <a:r>
              <a:rPr lang="ru-RU" sz="3200" b="1" dirty="0" smtClean="0">
                <a:solidFill>
                  <a:srgbClr val="0070C0"/>
                </a:solidFill>
              </a:rPr>
              <a:t>И</a:t>
            </a:r>
            <a:r>
              <a:rPr lang="ru-RU" sz="3200" b="1" dirty="0" smtClean="0">
                <a:solidFill>
                  <a:srgbClr val="7030A0"/>
                </a:solidFill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К</a:t>
            </a:r>
            <a:r>
              <a:rPr lang="ru-RU" sz="3200" b="1" dirty="0" smtClean="0">
                <a:solidFill>
                  <a:srgbClr val="FFC000"/>
                </a:solidFill>
              </a:rPr>
              <a:t>О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3200" b="1" dirty="0" smtClean="0">
                <a:solidFill>
                  <a:srgbClr val="00B050"/>
                </a:solidFill>
              </a:rPr>
              <a:t>Ы</a:t>
            </a:r>
            <a:r>
              <a:rPr lang="ru-RU" sz="3200" b="1" dirty="0" smtClean="0">
                <a:solidFill>
                  <a:srgbClr val="00B0F0"/>
                </a:solidFill>
              </a:rPr>
              <a:t>Е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З</a:t>
            </a:r>
            <a:r>
              <a:rPr lang="ru-RU" sz="3200" b="1" dirty="0" smtClean="0">
                <a:solidFill>
                  <a:srgbClr val="7030A0"/>
                </a:solidFill>
              </a:rPr>
              <a:t>А</a:t>
            </a:r>
            <a:r>
              <a:rPr lang="ru-RU" sz="3200" b="1" dirty="0" smtClean="0">
                <a:solidFill>
                  <a:srgbClr val="FF0000"/>
                </a:solidFill>
              </a:rPr>
              <a:t>Д</a:t>
            </a:r>
            <a:r>
              <a:rPr lang="ru-RU" sz="3200" b="1" dirty="0" smtClean="0">
                <a:solidFill>
                  <a:srgbClr val="FFC000"/>
                </a:solidFill>
              </a:rPr>
              <a:t>А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ru-RU" sz="3200" b="1" dirty="0" smtClean="0">
                <a:solidFill>
                  <a:srgbClr val="00B050"/>
                </a:solidFill>
              </a:rPr>
              <a:t>И</a:t>
            </a:r>
            <a:r>
              <a:rPr lang="ru-RU" sz="3200" b="1" dirty="0" smtClean="0">
                <a:solidFill>
                  <a:srgbClr val="00B0F0"/>
                </a:solidFill>
              </a:rPr>
              <a:t>Я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32771" name="Picture 32" descr="http://img-fotki.yandex.ru/get/9061/56195015.19d/0_c298a_e2fab690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273675"/>
            <a:ext cx="45370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32" descr="http://img-fotki.yandex.ru/get/9061/56195015.19d/0_c298a_e2fab690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5273675"/>
            <a:ext cx="45370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Прямоугольник 44"/>
          <p:cNvSpPr/>
          <p:nvPr/>
        </p:nvSpPr>
        <p:spPr>
          <a:xfrm>
            <a:off x="468313" y="1125538"/>
            <a:ext cx="8207375" cy="1079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В слове </a:t>
            </a:r>
            <a:r>
              <a:rPr lang="ru-RU" sz="2400" b="1" dirty="0">
                <a:solidFill>
                  <a:srgbClr val="FF0000"/>
                </a:solidFill>
              </a:rPr>
              <a:t>СВЕТ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переставили буквы – и получилось слово </a:t>
            </a:r>
            <a:r>
              <a:rPr lang="ru-RU" sz="2400" b="1" dirty="0">
                <a:solidFill>
                  <a:srgbClr val="FF0000"/>
                </a:solidFill>
              </a:rPr>
              <a:t>ЕВСТ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. Такая же перестановка была в слове </a:t>
            </a:r>
            <a:r>
              <a:rPr lang="ru-RU" sz="2400" b="1" dirty="0">
                <a:solidFill>
                  <a:srgbClr val="0070C0"/>
                </a:solidFill>
              </a:rPr>
              <a:t>КИНО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Что получилось?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187450" y="2492375"/>
            <a:ext cx="1439863" cy="649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НИОК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987675" y="2492375"/>
            <a:ext cx="1439863" cy="649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НОИК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859338" y="2492375"/>
            <a:ext cx="1441450" cy="649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НИКО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88125" y="2492375"/>
            <a:ext cx="1439863" cy="649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ОКИН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555875" y="3429000"/>
            <a:ext cx="1439863" cy="647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ОНИК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643438" y="3429000"/>
            <a:ext cx="1441450" cy="647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КНИО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8DDE6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0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l="12244" r="7147" b="162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60350"/>
            <a:ext cx="7150100" cy="431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Л</a:t>
            </a:r>
            <a:r>
              <a:rPr lang="ru-RU" sz="3200" b="1" dirty="0" smtClean="0">
                <a:solidFill>
                  <a:srgbClr val="FFC000"/>
                </a:solidFill>
              </a:rPr>
              <a:t>О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Г</a:t>
            </a:r>
            <a:r>
              <a:rPr lang="ru-RU" sz="3200" b="1" dirty="0" smtClean="0">
                <a:solidFill>
                  <a:srgbClr val="00B050"/>
                </a:solidFill>
              </a:rPr>
              <a:t>И</a:t>
            </a:r>
            <a:r>
              <a:rPr lang="ru-RU" sz="3200" b="1" dirty="0" smtClean="0">
                <a:solidFill>
                  <a:srgbClr val="00B0F0"/>
                </a:solidFill>
              </a:rPr>
              <a:t>Ч</a:t>
            </a:r>
            <a:r>
              <a:rPr lang="ru-RU" sz="3200" b="1" dirty="0" smtClean="0">
                <a:solidFill>
                  <a:srgbClr val="0070C0"/>
                </a:solidFill>
              </a:rPr>
              <a:t>Е</a:t>
            </a:r>
            <a:r>
              <a:rPr lang="ru-RU" sz="3200" b="1" dirty="0" smtClean="0">
                <a:solidFill>
                  <a:srgbClr val="7030A0"/>
                </a:solidFill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К</a:t>
            </a:r>
            <a:r>
              <a:rPr lang="ru-RU" sz="3200" b="1" dirty="0" smtClean="0">
                <a:solidFill>
                  <a:srgbClr val="FFC000"/>
                </a:solidFill>
              </a:rPr>
              <a:t>И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– </a:t>
            </a:r>
            <a:r>
              <a:rPr lang="ru-RU" sz="3200" b="1" dirty="0" smtClean="0">
                <a:solidFill>
                  <a:srgbClr val="00B050"/>
                </a:solidFill>
              </a:rPr>
              <a:t>П</a:t>
            </a:r>
            <a:r>
              <a:rPr lang="ru-RU" sz="3200" b="1" dirty="0" smtClean="0">
                <a:solidFill>
                  <a:srgbClr val="00B0F0"/>
                </a:solidFill>
              </a:rPr>
              <a:t>О</a:t>
            </a:r>
            <a:r>
              <a:rPr lang="ru-RU" sz="3200" b="1" dirty="0" smtClean="0">
                <a:solidFill>
                  <a:srgbClr val="0070C0"/>
                </a:solidFill>
              </a:rPr>
              <a:t>И</a:t>
            </a:r>
            <a:r>
              <a:rPr lang="ru-RU" sz="3200" b="1" dirty="0" smtClean="0">
                <a:solidFill>
                  <a:srgbClr val="7030A0"/>
                </a:solidFill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К</a:t>
            </a:r>
            <a:r>
              <a:rPr lang="ru-RU" sz="3200" b="1" dirty="0" smtClean="0">
                <a:solidFill>
                  <a:srgbClr val="FFC000"/>
                </a:solidFill>
              </a:rPr>
              <a:t>О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3200" b="1" dirty="0" smtClean="0">
                <a:solidFill>
                  <a:srgbClr val="00B050"/>
                </a:solidFill>
              </a:rPr>
              <a:t>Ы</a:t>
            </a:r>
            <a:r>
              <a:rPr lang="ru-RU" sz="3200" b="1" dirty="0" smtClean="0">
                <a:solidFill>
                  <a:srgbClr val="00B0F0"/>
                </a:solidFill>
              </a:rPr>
              <a:t>Е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З</a:t>
            </a:r>
            <a:r>
              <a:rPr lang="ru-RU" sz="3200" b="1" dirty="0" smtClean="0">
                <a:solidFill>
                  <a:srgbClr val="7030A0"/>
                </a:solidFill>
              </a:rPr>
              <a:t>А</a:t>
            </a:r>
            <a:r>
              <a:rPr lang="ru-RU" sz="3200" b="1" dirty="0" smtClean="0">
                <a:solidFill>
                  <a:srgbClr val="FF0000"/>
                </a:solidFill>
              </a:rPr>
              <a:t>Д</a:t>
            </a:r>
            <a:r>
              <a:rPr lang="ru-RU" sz="3200" b="1" dirty="0" smtClean="0">
                <a:solidFill>
                  <a:srgbClr val="FFC000"/>
                </a:solidFill>
              </a:rPr>
              <a:t>А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ru-RU" sz="3200" b="1" dirty="0" smtClean="0">
                <a:solidFill>
                  <a:srgbClr val="00B050"/>
                </a:solidFill>
              </a:rPr>
              <a:t>И</a:t>
            </a:r>
            <a:r>
              <a:rPr lang="ru-RU" sz="3200" b="1" dirty="0" smtClean="0">
                <a:solidFill>
                  <a:srgbClr val="00B0F0"/>
                </a:solidFill>
              </a:rPr>
              <a:t>Я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33795" name="Picture 32" descr="http://img-fotki.yandex.ru/get/9061/56195015.19d/0_c298a_e2fab690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273675"/>
            <a:ext cx="45370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32" descr="http://img-fotki.yandex.ru/get/9061/56195015.19d/0_c298a_e2fab690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5273675"/>
            <a:ext cx="45370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Прямоугольник 44"/>
          <p:cNvSpPr/>
          <p:nvPr/>
        </p:nvSpPr>
        <p:spPr>
          <a:xfrm>
            <a:off x="468313" y="1125538"/>
            <a:ext cx="8207375" cy="1079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В слове </a:t>
            </a:r>
            <a:r>
              <a:rPr lang="ru-RU" sz="2400" b="1" dirty="0">
                <a:solidFill>
                  <a:srgbClr val="FF0000"/>
                </a:solidFill>
              </a:rPr>
              <a:t>ШАЛУН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переставили буквы – и получилось слово </a:t>
            </a:r>
            <a:r>
              <a:rPr lang="ru-RU" sz="2400" b="1" dirty="0">
                <a:solidFill>
                  <a:srgbClr val="FF0000"/>
                </a:solidFill>
              </a:rPr>
              <a:t>ШАУЛН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. Такая же перестановка была в слове </a:t>
            </a:r>
            <a:r>
              <a:rPr lang="ru-RU" sz="2400" b="1" dirty="0">
                <a:solidFill>
                  <a:srgbClr val="0070C0"/>
                </a:solidFill>
              </a:rPr>
              <a:t>СМЕНА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Что получилось?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71550" y="2492375"/>
            <a:ext cx="1655763" cy="649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СНЕМА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987675" y="2492375"/>
            <a:ext cx="1655763" cy="649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СНМЕА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859338" y="2492375"/>
            <a:ext cx="1657350" cy="649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СМЕАН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659563" y="2492375"/>
            <a:ext cx="1657350" cy="649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СЕАНМ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268538" y="3429000"/>
            <a:ext cx="1727200" cy="647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СНЕАМ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643438" y="3429000"/>
            <a:ext cx="1728787" cy="647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СМНЕА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8DDE6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0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l="12244" r="7147" b="162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7632700" cy="431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Л</a:t>
            </a:r>
            <a:r>
              <a:rPr lang="ru-RU" sz="3200" b="1" dirty="0" smtClean="0">
                <a:solidFill>
                  <a:srgbClr val="FFC000"/>
                </a:solidFill>
              </a:rPr>
              <a:t>О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Г</a:t>
            </a:r>
            <a:r>
              <a:rPr lang="ru-RU" sz="3200" b="1" dirty="0" smtClean="0">
                <a:solidFill>
                  <a:srgbClr val="00B050"/>
                </a:solidFill>
              </a:rPr>
              <a:t>И</a:t>
            </a:r>
            <a:r>
              <a:rPr lang="ru-RU" sz="3200" b="1" dirty="0" smtClean="0">
                <a:solidFill>
                  <a:srgbClr val="00B0F0"/>
                </a:solidFill>
              </a:rPr>
              <a:t>Ч</a:t>
            </a:r>
            <a:r>
              <a:rPr lang="ru-RU" sz="3200" b="1" dirty="0" smtClean="0">
                <a:solidFill>
                  <a:srgbClr val="0070C0"/>
                </a:solidFill>
              </a:rPr>
              <a:t>Е</a:t>
            </a:r>
            <a:r>
              <a:rPr lang="ru-RU" sz="3200" b="1" dirty="0" smtClean="0">
                <a:solidFill>
                  <a:srgbClr val="7030A0"/>
                </a:solidFill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К</a:t>
            </a:r>
            <a:r>
              <a:rPr lang="ru-RU" sz="3200" b="1" dirty="0" smtClean="0">
                <a:solidFill>
                  <a:srgbClr val="FFC000"/>
                </a:solidFill>
              </a:rPr>
              <a:t>И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– </a:t>
            </a:r>
            <a:r>
              <a:rPr lang="ru-RU" sz="3200" b="1" dirty="0" smtClean="0">
                <a:solidFill>
                  <a:srgbClr val="00B050"/>
                </a:solidFill>
              </a:rPr>
              <a:t>П</a:t>
            </a:r>
            <a:r>
              <a:rPr lang="ru-RU" sz="3200" b="1" dirty="0" smtClean="0">
                <a:solidFill>
                  <a:srgbClr val="00B0F0"/>
                </a:solidFill>
              </a:rPr>
              <a:t>О</a:t>
            </a:r>
            <a:r>
              <a:rPr lang="ru-RU" sz="3200" b="1" dirty="0" smtClean="0">
                <a:solidFill>
                  <a:srgbClr val="0070C0"/>
                </a:solidFill>
              </a:rPr>
              <a:t>И</a:t>
            </a:r>
            <a:r>
              <a:rPr lang="ru-RU" sz="3200" b="1" dirty="0" smtClean="0">
                <a:solidFill>
                  <a:srgbClr val="7030A0"/>
                </a:solidFill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К</a:t>
            </a:r>
            <a:r>
              <a:rPr lang="ru-RU" sz="3200" b="1" dirty="0" smtClean="0">
                <a:solidFill>
                  <a:srgbClr val="FFC000"/>
                </a:solidFill>
              </a:rPr>
              <a:t>О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3200" b="1" dirty="0" smtClean="0">
                <a:solidFill>
                  <a:srgbClr val="00B050"/>
                </a:solidFill>
              </a:rPr>
              <a:t>Ы</a:t>
            </a:r>
            <a:r>
              <a:rPr lang="ru-RU" sz="3200" b="1" dirty="0" smtClean="0">
                <a:solidFill>
                  <a:srgbClr val="00B0F0"/>
                </a:solidFill>
              </a:rPr>
              <a:t>Е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З</a:t>
            </a:r>
            <a:r>
              <a:rPr lang="ru-RU" sz="3200" b="1" dirty="0" smtClean="0">
                <a:solidFill>
                  <a:srgbClr val="7030A0"/>
                </a:solidFill>
              </a:rPr>
              <a:t>А</a:t>
            </a:r>
            <a:r>
              <a:rPr lang="ru-RU" sz="3200" b="1" dirty="0" smtClean="0">
                <a:solidFill>
                  <a:srgbClr val="FF0000"/>
                </a:solidFill>
              </a:rPr>
              <a:t>Д</a:t>
            </a:r>
            <a:r>
              <a:rPr lang="ru-RU" sz="3200" b="1" dirty="0" smtClean="0">
                <a:solidFill>
                  <a:srgbClr val="FFC000"/>
                </a:solidFill>
              </a:rPr>
              <a:t>А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ru-RU" sz="3200" b="1" dirty="0" smtClean="0">
                <a:solidFill>
                  <a:srgbClr val="00B050"/>
                </a:solidFill>
              </a:rPr>
              <a:t>И</a:t>
            </a:r>
            <a:r>
              <a:rPr lang="ru-RU" sz="3200" b="1" dirty="0" smtClean="0">
                <a:solidFill>
                  <a:srgbClr val="00B0F0"/>
                </a:solidFill>
              </a:rPr>
              <a:t>Я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34819" name="Picture 32" descr="http://img-fotki.yandex.ru/get/9061/56195015.19d/0_c298a_e2fab690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273675"/>
            <a:ext cx="45370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32" descr="http://img-fotki.yandex.ru/get/9061/56195015.19d/0_c298a_e2fab690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5273675"/>
            <a:ext cx="45370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Прямоугольник 44"/>
          <p:cNvSpPr/>
          <p:nvPr/>
        </p:nvSpPr>
        <p:spPr>
          <a:xfrm>
            <a:off x="468313" y="1125538"/>
            <a:ext cx="8207375" cy="1079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В слове </a:t>
            </a:r>
            <a:r>
              <a:rPr lang="ru-RU" sz="2400" b="1" dirty="0">
                <a:solidFill>
                  <a:srgbClr val="FF0000"/>
                </a:solidFill>
              </a:rPr>
              <a:t>СМЕЛО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переставили буквы – и получилось слово </a:t>
            </a:r>
            <a:r>
              <a:rPr lang="ru-RU" sz="2400" b="1" dirty="0">
                <a:solidFill>
                  <a:srgbClr val="FF0000"/>
                </a:solidFill>
              </a:rPr>
              <a:t>СМЕОЛ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. Такая же перестановка была в слове </a:t>
            </a:r>
            <a:r>
              <a:rPr lang="ru-RU" sz="2400" b="1" dirty="0">
                <a:solidFill>
                  <a:srgbClr val="0070C0"/>
                </a:solidFill>
              </a:rPr>
              <a:t>БРЫСЬ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Что получилось?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71550" y="2492375"/>
            <a:ext cx="1655763" cy="649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БЫРСЬ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916238" y="2492375"/>
            <a:ext cx="1655762" cy="649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БРЫЬС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716463" y="2492375"/>
            <a:ext cx="1655762" cy="649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БСЫРЬ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88125" y="2492375"/>
            <a:ext cx="1584325" cy="649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БЬЫРС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555875" y="3429000"/>
            <a:ext cx="1655763" cy="647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БЫСЬР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643438" y="3429000"/>
            <a:ext cx="1657350" cy="647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БЫРСЬ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8DDE6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l="15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</a:rPr>
              <a:t>7. Подумай, какая связь между словами в левой части. Составь подобную пару, выбрав одно из пяти слов, заключённых в скобки.</a:t>
            </a:r>
          </a:p>
        </p:txBody>
      </p:sp>
      <p:pic>
        <p:nvPicPr>
          <p:cNvPr id="35843" name="Picture 4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221163"/>
            <a:ext cx="208915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8" descr="http://img-fotki.yandex.ru/get/9259/102699435.92f/0_a8837_eab170ab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5263"/>
            <a:ext cx="2339975" cy="241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63713" y="1125538"/>
            <a:ext cx="1655762" cy="914400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err="1">
                <a:solidFill>
                  <a:srgbClr val="002060"/>
                </a:solidFill>
              </a:rPr>
              <a:t>_Сад___</a:t>
            </a:r>
            <a:endParaRPr lang="ru-RU" sz="3200" b="1" u="sng" dirty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 Яблоня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4213" y="2349500"/>
            <a:ext cx="8208962" cy="136683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err="1">
                <a:solidFill>
                  <a:srgbClr val="002060"/>
                </a:solidFill>
              </a:rPr>
              <a:t>___________огород______________________</a:t>
            </a:r>
            <a:endParaRPr lang="ru-RU" sz="3200" b="1" u="sng" dirty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 (забор, морковь, колодец, скамейка, цветы)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051050" y="2997200"/>
            <a:ext cx="1800225" cy="6477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l="15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</a:rPr>
              <a:t>Подумай, какая связь между словами в левой части. Составь подобную пару, выбрав одно из пяти слов, заключённых в скобки.</a:t>
            </a:r>
          </a:p>
        </p:txBody>
      </p:sp>
      <p:pic>
        <p:nvPicPr>
          <p:cNvPr id="36867" name="Picture 4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221163"/>
            <a:ext cx="208915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8" descr="http://img-fotki.yandex.ru/get/9259/102699435.92f/0_a8837_eab170ab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5263"/>
            <a:ext cx="2339975" cy="241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63713" y="1125538"/>
            <a:ext cx="2303462" cy="914400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err="1">
                <a:solidFill>
                  <a:srgbClr val="002060"/>
                </a:solidFill>
              </a:rPr>
              <a:t>_Глаза___</a:t>
            </a:r>
            <a:endParaRPr lang="ru-RU" sz="3200" b="1" u="sng" dirty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 Очки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4213" y="2349500"/>
            <a:ext cx="8208962" cy="136683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err="1">
                <a:solidFill>
                  <a:srgbClr val="002060"/>
                </a:solidFill>
              </a:rPr>
              <a:t>___________нога____________________</a:t>
            </a:r>
            <a:endParaRPr lang="ru-RU" sz="3200" b="1" u="sng" dirty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 (тело, костыль, пыль, движение, обувь)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763713" y="2997200"/>
            <a:ext cx="1800225" cy="6477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l="15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</a:rPr>
              <a:t>Подумай, какая связь между словами в левой части. Составь подобную пару, выбрав одно из пяти слов, заключённых в скобки.</a:t>
            </a:r>
          </a:p>
        </p:txBody>
      </p:sp>
      <p:pic>
        <p:nvPicPr>
          <p:cNvPr id="37891" name="Picture 4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221163"/>
            <a:ext cx="208915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8" descr="http://img-fotki.yandex.ru/get/9259/102699435.92f/0_a8837_eab170ab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5263"/>
            <a:ext cx="2339975" cy="241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63713" y="1125538"/>
            <a:ext cx="2303462" cy="914400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err="1">
                <a:solidFill>
                  <a:srgbClr val="002060"/>
                </a:solidFill>
              </a:rPr>
              <a:t>_Птица___</a:t>
            </a:r>
            <a:endParaRPr lang="ru-RU" sz="3200" b="1" u="sng" dirty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 Клюв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4213" y="2349500"/>
            <a:ext cx="6624637" cy="136683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err="1">
                <a:solidFill>
                  <a:srgbClr val="002060"/>
                </a:solidFill>
              </a:rPr>
              <a:t>___________волк_______________</a:t>
            </a:r>
            <a:endParaRPr lang="ru-RU" sz="3200" b="1" u="sng" dirty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 (рычание, лес, мясо, пасть, охота)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500563" y="3068638"/>
            <a:ext cx="1223962" cy="5048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l="155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</a:rPr>
              <a:t>Подумай, какая связь между словами в левой части. Составь подобную пару, выбрав одно из пяти слов, заключённых в скобки.</a:t>
            </a:r>
          </a:p>
        </p:txBody>
      </p:sp>
      <p:pic>
        <p:nvPicPr>
          <p:cNvPr id="38915" name="Picture 4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221163"/>
            <a:ext cx="208915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8" descr="http://img-fotki.yandex.ru/get/9259/102699435.92f/0_a8837_eab170ab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5263"/>
            <a:ext cx="2339975" cy="241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63713" y="1125538"/>
            <a:ext cx="2303462" cy="914400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err="1">
                <a:solidFill>
                  <a:srgbClr val="002060"/>
                </a:solidFill>
              </a:rPr>
              <a:t>_Хлеб___</a:t>
            </a:r>
            <a:endParaRPr lang="ru-RU" sz="3200" b="1" u="sng" dirty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 Пекарь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4213" y="2349500"/>
            <a:ext cx="7848600" cy="136683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err="1">
                <a:solidFill>
                  <a:srgbClr val="002060"/>
                </a:solidFill>
              </a:rPr>
              <a:t>___________дом_______________________</a:t>
            </a:r>
            <a:endParaRPr lang="ru-RU" sz="3200" b="1" u="sng" dirty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 (город, строитель, жилище, дверь, вагон)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24075" y="3068638"/>
            <a:ext cx="2016125" cy="5762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2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188913"/>
            <a:ext cx="8229600" cy="620712"/>
          </a:xfrm>
        </p:spPr>
        <p:txBody>
          <a:bodyPr/>
          <a:lstStyle/>
          <a:p>
            <a:r>
              <a:rPr lang="ru-RU" sz="2800" b="1" smtClean="0">
                <a:solidFill>
                  <a:srgbClr val="0070C0"/>
                </a:solidFill>
              </a:rPr>
              <a:t>8. Выбери нужную фигуру из 6 пронумерованных.</a:t>
            </a:r>
            <a:endParaRPr lang="ru-RU" sz="2800" smtClean="0">
              <a:solidFill>
                <a:srgbClr val="0070C0"/>
              </a:solidFill>
            </a:endParaRPr>
          </a:p>
        </p:txBody>
      </p:sp>
      <p:pic>
        <p:nvPicPr>
          <p:cNvPr id="2050" name="Picture 2" descr="D:\Презентации\Математика\Умники и умницы 2 класс\Тетрадь 2 класс\Часть 1. 1- 18 урок\Image003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clrChange>
              <a:clrFrom>
                <a:srgbClr val="F4F5F9"/>
              </a:clrFrom>
              <a:clrTo>
                <a:srgbClr val="F4F5F9">
                  <a:alpha val="0"/>
                </a:srgbClr>
              </a:clrTo>
            </a:clrChange>
          </a:blip>
          <a:srcRect l="18575" t="65509" r="48355" b="11095"/>
          <a:stretch>
            <a:fillRect/>
          </a:stretch>
        </p:blipFill>
        <p:spPr>
          <a:xfrm>
            <a:off x="1258888" y="908050"/>
            <a:ext cx="3313112" cy="3313113"/>
          </a:xfrm>
        </p:spPr>
      </p:pic>
      <p:pic>
        <p:nvPicPr>
          <p:cNvPr id="39940" name="Picture 20" descr="http://li-web.ru/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08500"/>
            <a:ext cx="40497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Презентации\Математика\Умники и умницы 2 класс\Тетрадь 2 класс\Часть 1. 1- 18 урок\Image003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AE7EE"/>
              </a:clrFrom>
              <a:clrTo>
                <a:srgbClr val="EAE7EE">
                  <a:alpha val="0"/>
                </a:srgbClr>
              </a:clrTo>
            </a:clrChange>
          </a:blip>
          <a:srcRect l="58115" t="68561" r="12741" b="15672"/>
          <a:stretch>
            <a:fillRect/>
          </a:stretch>
        </p:blipFill>
        <p:spPr bwMode="auto">
          <a:xfrm>
            <a:off x="5300663" y="4221163"/>
            <a:ext cx="344805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419475" y="3141663"/>
            <a:ext cx="792163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FF0000"/>
                </a:solidFill>
              </a:rPr>
              <a:t>1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3" descr="G:\Разработки  2 класс 23-24\Холодова методички и уроки 2 класс\2 класс Умники и умницы новый\Умники и умницы 1 часть\5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988" y="404813"/>
            <a:ext cx="84359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0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779462"/>
          </a:xfrm>
        </p:spPr>
        <p:txBody>
          <a:bodyPr/>
          <a:lstStyle/>
          <a:p>
            <a:r>
              <a:rPr lang="ru-RU" sz="3200" b="1" smtClean="0">
                <a:solidFill>
                  <a:srgbClr val="0070C0"/>
                </a:solidFill>
              </a:rPr>
              <a:t>Продолжи числовой ряд.</a:t>
            </a:r>
          </a:p>
        </p:txBody>
      </p:sp>
      <p:pic>
        <p:nvPicPr>
          <p:cNvPr id="4" name="Picture 8" descr="http://li-web.ru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4221163"/>
            <a:ext cx="3024188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http://li-web.ru/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70400"/>
            <a:ext cx="180975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7088" y="1196975"/>
            <a:ext cx="5257800" cy="11525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tx1"/>
                </a:solidFill>
              </a:rPr>
              <a:t>2, 6, 10, 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1268413"/>
            <a:ext cx="1368425" cy="100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</a:rPr>
              <a:t>14,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5963" y="1268413"/>
            <a:ext cx="1368425" cy="100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</a:rPr>
              <a:t>18,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04025" y="1268413"/>
            <a:ext cx="1368425" cy="100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</a:rPr>
              <a:t>22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00113" y="2349500"/>
            <a:ext cx="5256212" cy="1150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tx1"/>
                </a:solidFill>
              </a:rPr>
              <a:t>1, 4, 7, 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3" y="2420938"/>
            <a:ext cx="1366837" cy="100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</a:rPr>
              <a:t>10,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51500" y="2420938"/>
            <a:ext cx="1368425" cy="100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</a:rPr>
              <a:t>13,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59563" y="2420938"/>
            <a:ext cx="1368425" cy="100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</a:rPr>
              <a:t>16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2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88" b="122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C000"/>
                </a:solidFill>
              </a:rPr>
              <a:t>а</a:t>
            </a:r>
            <a:r>
              <a:rPr lang="ru-RU" b="1" dirty="0" smtClean="0">
                <a:solidFill>
                  <a:srgbClr val="92D05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rgbClr val="92D05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15363" name="Picture 20" descr="Клипарт &quot;Зимний&quot;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644900"/>
            <a:ext cx="243363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D:\клипарты\Клипарт Маша и медведь\74503854_large_0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437063"/>
            <a:ext cx="331152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0" descr="http://img-fotki.yandex.ru/get/9320/102699435.930/0_a884f_c4563aec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3357563"/>
            <a:ext cx="27241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179388" y="549275"/>
            <a:ext cx="3816350" cy="2043113"/>
          </a:xfrm>
          <a:prstGeom prst="cloudCallout">
            <a:avLst>
              <a:gd name="adj1" fmla="val 18379"/>
              <a:gd name="adj2" fmla="val 13394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Кресло для царя. Что это?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6804025" y="1412875"/>
            <a:ext cx="2016125" cy="1152525"/>
          </a:xfrm>
          <a:prstGeom prst="cloudCallout">
            <a:avLst>
              <a:gd name="adj1" fmla="val -41575"/>
              <a:gd name="adj2" fmla="val 136018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Трон.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6386" name="Picture 2" descr="http://ramki-vsem.ru/png/clipart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1275" y="2708275"/>
            <a:ext cx="2376488" cy="37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8" descr="Школьная доска зеленого цве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4813"/>
            <a:ext cx="8256587" cy="62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20"/>
          <p:cNvSpPr>
            <a:spLocks noGrp="1"/>
          </p:cNvSpPr>
          <p:nvPr>
            <p:ph type="title"/>
          </p:nvPr>
        </p:nvSpPr>
        <p:spPr>
          <a:xfrm>
            <a:off x="2339975" y="1628775"/>
            <a:ext cx="4521200" cy="11430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М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л</a:t>
            </a:r>
            <a:r>
              <a:rPr lang="ru-RU" smtClean="0">
                <a:solidFill>
                  <a:srgbClr val="92D05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00B0F0"/>
                </a:solidFill>
                <a:latin typeface="Comic Sans MS" pitchFamily="66" charset="0"/>
              </a:rPr>
              <a:t>д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ц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ы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15" name="Заголовок 20"/>
          <p:cNvSpPr txBox="1">
            <a:spLocks/>
          </p:cNvSpPr>
          <p:nvPr/>
        </p:nvSpPr>
        <p:spPr>
          <a:xfrm>
            <a:off x="2195513" y="2565400"/>
            <a:ext cx="4968875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С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п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а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с</a:t>
            </a:r>
            <a:r>
              <a:rPr lang="ru-RU" sz="4400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>и</a:t>
            </a: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б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о</a:t>
            </a: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з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а</a:t>
            </a: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>у</a:t>
            </a:r>
            <a:r>
              <a:rPr lang="ru-RU" sz="4400" dirty="0">
                <a:solidFill>
                  <a:srgbClr val="92D050"/>
                </a:solidFill>
                <a:latin typeface="Comic Sans MS" pitchFamily="66" charset="0"/>
                <a:ea typeface="+mj-ea"/>
                <a:cs typeface="+mj-cs"/>
              </a:rPr>
              <a:t>р</a:t>
            </a:r>
            <a:r>
              <a:rPr lang="ru-RU" sz="4400" dirty="0">
                <a:solidFill>
                  <a:srgbClr val="00B0F0"/>
                </a:solidFill>
                <a:latin typeface="Comic Sans MS" pitchFamily="66" charset="0"/>
                <a:ea typeface="+mj-ea"/>
                <a:cs typeface="+mj-cs"/>
              </a:rPr>
              <a:t>о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к</a:t>
            </a:r>
            <a:r>
              <a:rPr lang="ru-RU" sz="4400" dirty="0">
                <a:solidFill>
                  <a:srgbClr val="FFC000"/>
                </a:solidFill>
                <a:latin typeface="Comic Sans MS" pitchFamily="66" charset="0"/>
                <a:ea typeface="+mj-ea"/>
                <a:cs typeface="+mj-cs"/>
              </a:rPr>
              <a:t>!</a:t>
            </a:r>
            <a:endParaRPr lang="ru-RU" sz="4400" dirty="0">
              <a:solidFill>
                <a:srgbClr val="FFC000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43013" name="Picture 20" descr="http://li-web.ru/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3933825"/>
            <a:ext cx="4049712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http://li-web.ru/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3709988"/>
            <a:ext cx="2089150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2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88" b="122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C000"/>
                </a:solidFill>
              </a:rPr>
              <a:t>а</a:t>
            </a:r>
            <a:r>
              <a:rPr lang="ru-RU" b="1" dirty="0" smtClean="0">
                <a:solidFill>
                  <a:srgbClr val="92D05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rgbClr val="92D05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16387" name="Picture 20" descr="Клипарт &quot;Зимний&quot;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644900"/>
            <a:ext cx="243363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 descr="D:\клипарты\Клипарт Маша и медведь\74503854_large_06.png"/>
          <p:cNvPicPr>
            <a:picLocks noChangeAspect="1" noChangeArrowheads="1"/>
          </p:cNvPicPr>
          <p:nvPr/>
        </p:nvPicPr>
        <p:blipFill>
          <a:blip r:embed="rId4"/>
          <a:srcRect r="57143"/>
          <a:stretch>
            <a:fillRect/>
          </a:stretch>
        </p:blipFill>
        <p:spPr bwMode="auto">
          <a:xfrm>
            <a:off x="2051050" y="4437063"/>
            <a:ext cx="136842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0" descr="http://img-fotki.yandex.ru/get/9320/102699435.930/0_a884f_c4563aec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3357563"/>
            <a:ext cx="27241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179388" y="549275"/>
            <a:ext cx="3816350" cy="2043113"/>
          </a:xfrm>
          <a:prstGeom prst="cloudCallout">
            <a:avLst>
              <a:gd name="adj1" fmla="val 18379"/>
              <a:gd name="adj2" fmla="val 13394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Растение, похожее на ежа. Что это?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6084888" y="1412875"/>
            <a:ext cx="2735262" cy="1152525"/>
          </a:xfrm>
          <a:prstGeom prst="cloudCallout">
            <a:avLst>
              <a:gd name="adj1" fmla="val -14921"/>
              <a:gd name="adj2" fmla="val 149246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Кактус.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5362" name="Picture 2" descr="http://go1.imgsmail.ru/imgpreview?key=771c5b5db7667428&amp;mb=imgdb_preview_23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0200" y="3860800"/>
            <a:ext cx="15240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2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88" b="122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C000"/>
                </a:solidFill>
              </a:rPr>
              <a:t>а</a:t>
            </a:r>
            <a:r>
              <a:rPr lang="ru-RU" b="1" dirty="0" smtClean="0">
                <a:solidFill>
                  <a:srgbClr val="92D05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rgbClr val="92D05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17411" name="Picture 20" descr="Клипарт &quot;Зимний&quot;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644900"/>
            <a:ext cx="243363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D:\клипарты\Клипарт Маша и медведь\74503854_large_06.png"/>
          <p:cNvPicPr>
            <a:picLocks noChangeAspect="1" noChangeArrowheads="1"/>
          </p:cNvPicPr>
          <p:nvPr/>
        </p:nvPicPr>
        <p:blipFill>
          <a:blip r:embed="rId4"/>
          <a:srcRect r="57143"/>
          <a:stretch>
            <a:fillRect/>
          </a:stretch>
        </p:blipFill>
        <p:spPr bwMode="auto">
          <a:xfrm>
            <a:off x="2051050" y="4437063"/>
            <a:ext cx="136842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179388" y="549275"/>
            <a:ext cx="3816350" cy="2043113"/>
          </a:xfrm>
          <a:prstGeom prst="cloudCallout">
            <a:avLst>
              <a:gd name="adj1" fmla="val 18379"/>
              <a:gd name="adj2" fmla="val 13394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Какими иголками не шьют рубашки?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5508625" y="981075"/>
            <a:ext cx="3311525" cy="1584325"/>
          </a:xfrm>
          <a:prstGeom prst="cloudCallout">
            <a:avLst>
              <a:gd name="adj1" fmla="val -14921"/>
              <a:gd name="adj2" fmla="val 149246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Еловыми или сосновыми.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7415" name="Picture 4" descr="http://img1.liveinternet.ru/images/attach/c/2/74/503/74503855_large_0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4941888"/>
            <a:ext cx="792162" cy="14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новогодний клипарт (61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8263" y="458152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30" descr="http://img-fotki.yandex.ru/get/9320/102699435.930/0_a884f_c4563aec_S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3357563"/>
            <a:ext cx="27241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2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88" b="122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C000"/>
                </a:solidFill>
              </a:rPr>
              <a:t>а</a:t>
            </a:r>
            <a:r>
              <a:rPr lang="ru-RU" b="1" dirty="0" smtClean="0">
                <a:solidFill>
                  <a:srgbClr val="92D05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rgbClr val="92D05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18435" name="Picture 20" descr="Клипарт &quot;Зимний&quot;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644900"/>
            <a:ext cx="243363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D:\клипарты\Клипарт Маша и медведь\74503854_large_06.png"/>
          <p:cNvPicPr>
            <a:picLocks noChangeAspect="1" noChangeArrowheads="1"/>
          </p:cNvPicPr>
          <p:nvPr/>
        </p:nvPicPr>
        <p:blipFill>
          <a:blip r:embed="rId4"/>
          <a:srcRect r="57143"/>
          <a:stretch>
            <a:fillRect/>
          </a:stretch>
        </p:blipFill>
        <p:spPr bwMode="auto">
          <a:xfrm>
            <a:off x="2051050" y="4652963"/>
            <a:ext cx="136842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0" descr="http://img-fotki.yandex.ru/get/9320/102699435.930/0_a884f_c4563aec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19850" y="3500438"/>
            <a:ext cx="2724150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179388" y="549275"/>
            <a:ext cx="3816350" cy="2043113"/>
          </a:xfrm>
          <a:prstGeom prst="cloudCallout">
            <a:avLst>
              <a:gd name="adj1" fmla="val 18379"/>
              <a:gd name="adj2" fmla="val 13394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Животное, которое очень трудно тащить из болота?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6084888" y="1412875"/>
            <a:ext cx="2735262" cy="1152525"/>
          </a:xfrm>
          <a:prstGeom prst="cloudCallout">
            <a:avLst>
              <a:gd name="adj1" fmla="val 8551"/>
              <a:gd name="adj2" fmla="val 156805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Бегемот.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8440" name="Picture 4" descr="http://img1.liveinternet.ru/images/attach/c/2/74/503/74503855_large_07.png"/>
          <p:cNvPicPr>
            <a:picLocks noChangeAspect="1" noChangeArrowheads="1"/>
          </p:cNvPicPr>
          <p:nvPr/>
        </p:nvPicPr>
        <p:blipFill>
          <a:blip r:embed="rId6"/>
          <a:srcRect t="25806" r="61989"/>
          <a:stretch>
            <a:fillRect/>
          </a:stretch>
        </p:blipFill>
        <p:spPr bwMode="auto">
          <a:xfrm>
            <a:off x="7019925" y="4868863"/>
            <a:ext cx="792163" cy="14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http://zooclub.ru/attach/fotogal/clip/begem/10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5300663"/>
            <a:ext cx="33845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2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88" b="122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C000"/>
                </a:solidFill>
              </a:rPr>
              <a:t>а</a:t>
            </a:r>
            <a:r>
              <a:rPr lang="ru-RU" b="1" dirty="0" smtClean="0">
                <a:solidFill>
                  <a:srgbClr val="92D05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rgbClr val="92D05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19459" name="Picture 20" descr="Клипарт &quot;Зимний&quot;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644900"/>
            <a:ext cx="243363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D:\клипарты\Клипарт Маша и медведь\74503854_large_06.png"/>
          <p:cNvPicPr>
            <a:picLocks noChangeAspect="1" noChangeArrowheads="1"/>
          </p:cNvPicPr>
          <p:nvPr/>
        </p:nvPicPr>
        <p:blipFill>
          <a:blip r:embed="rId4"/>
          <a:srcRect r="57143"/>
          <a:stretch>
            <a:fillRect/>
          </a:stretch>
        </p:blipFill>
        <p:spPr bwMode="auto">
          <a:xfrm>
            <a:off x="6948488" y="4365625"/>
            <a:ext cx="1223962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0" descr="http://img-fotki.yandex.ru/get/9320/102699435.930/0_a884f_c4563aec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250" y="3716338"/>
            <a:ext cx="2665413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5327650" y="908050"/>
            <a:ext cx="3816350" cy="2044700"/>
          </a:xfrm>
          <a:prstGeom prst="cloudCallout">
            <a:avLst>
              <a:gd name="adj1" fmla="val 18379"/>
              <a:gd name="adj2" fmla="val 13394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Начинается на «я» и кончается на «я», и на каждой ветке – детки, детки тоже с буквы «я». Что это?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900113" y="1484313"/>
            <a:ext cx="2735262" cy="1152525"/>
          </a:xfrm>
          <a:prstGeom prst="cloudCallout">
            <a:avLst>
              <a:gd name="adj1" fmla="val 24464"/>
              <a:gd name="adj2" fmla="val 165308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Яблоня.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9464" name="Picture 4" descr="http://img1.liveinternet.ru/images/attach/c/2/74/503/74503855_large_07.png"/>
          <p:cNvPicPr>
            <a:picLocks noChangeAspect="1" noChangeArrowheads="1"/>
          </p:cNvPicPr>
          <p:nvPr/>
        </p:nvPicPr>
        <p:blipFill>
          <a:blip r:embed="rId6"/>
          <a:srcRect t="25806" r="61989"/>
          <a:stretch>
            <a:fillRect/>
          </a:stretch>
        </p:blipFill>
        <p:spPr bwMode="auto">
          <a:xfrm>
            <a:off x="6227763" y="4868863"/>
            <a:ext cx="792162" cy="14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http://img-fotki.yandex.ru/get/9353/102699435.969/0_ac5e2_516af967_X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08400" y="3357563"/>
            <a:ext cx="244951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D:\клипарты\еда раст\jablok4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0200" y="4470400"/>
            <a:ext cx="4318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D:\клипарты\еда раст\jablok4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56100" y="3860800"/>
            <a:ext cx="4318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D:\клипарты\еда раст\jablok4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32363" y="3644900"/>
            <a:ext cx="4318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D:\клипарты\еда раст\jablok4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87900" y="4149725"/>
            <a:ext cx="431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D:\клипарты\еда раст\jablok4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35600" y="4292600"/>
            <a:ext cx="4318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2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88" b="122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C000"/>
                </a:solidFill>
              </a:rPr>
              <a:t>а</a:t>
            </a:r>
            <a:r>
              <a:rPr lang="ru-RU" b="1" dirty="0" smtClean="0">
                <a:solidFill>
                  <a:srgbClr val="92D05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rgbClr val="92D05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20483" name="Picture 20" descr="Клипарт &quot;Зимний&quot;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644900"/>
            <a:ext cx="243363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 descr="D:\клипарты\Клипарт Маша и медведь\74503854_large_06.png"/>
          <p:cNvPicPr>
            <a:picLocks noChangeAspect="1" noChangeArrowheads="1"/>
          </p:cNvPicPr>
          <p:nvPr/>
        </p:nvPicPr>
        <p:blipFill>
          <a:blip r:embed="rId4"/>
          <a:srcRect l="57143"/>
          <a:stretch>
            <a:fillRect/>
          </a:stretch>
        </p:blipFill>
        <p:spPr bwMode="auto">
          <a:xfrm>
            <a:off x="6516688" y="4221163"/>
            <a:ext cx="1223962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0" descr="http://img-fotki.yandex.ru/get/9320/102699435.930/0_a884f_c4563aec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3716338"/>
            <a:ext cx="2663825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5327650" y="836613"/>
            <a:ext cx="3816350" cy="2043112"/>
          </a:xfrm>
          <a:prstGeom prst="cloudCallout">
            <a:avLst>
              <a:gd name="adj1" fmla="val -446"/>
              <a:gd name="adj2" fmla="val 114238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Место на берегу моря для загорания и купания.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900113" y="1484313"/>
            <a:ext cx="2735262" cy="1152525"/>
          </a:xfrm>
          <a:prstGeom prst="cloudCallout">
            <a:avLst>
              <a:gd name="adj1" fmla="val 21679"/>
              <a:gd name="adj2" fmla="val 163419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Пляж.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0488" name="Picture 3" descr="D:\клипарты\Клипарт Маша и медведь\74503854_large_06.png"/>
          <p:cNvPicPr>
            <a:picLocks noChangeAspect="1" noChangeArrowheads="1"/>
          </p:cNvPicPr>
          <p:nvPr/>
        </p:nvPicPr>
        <p:blipFill>
          <a:blip r:embed="rId6"/>
          <a:srcRect l="43478"/>
          <a:stretch>
            <a:fillRect/>
          </a:stretch>
        </p:blipFill>
        <p:spPr bwMode="auto">
          <a:xfrm>
            <a:off x="7343775" y="5035550"/>
            <a:ext cx="180022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http://img1.liveinternet.ru/images/attach/c/6/89/593/89593439__Summer__38_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79838" y="4149725"/>
            <a:ext cx="27368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 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63938" y="4365625"/>
            <a:ext cx="2058987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2" descr="ЗИМНИЕ ВЕКТОРНЫЕ ФОНЫ"/>
          <p:cNvPicPr>
            <a:picLocks noChangeAspect="1" noChangeArrowheads="1"/>
          </p:cNvPicPr>
          <p:nvPr/>
        </p:nvPicPr>
        <p:blipFill>
          <a:blip r:embed="rId2"/>
          <a:srcRect r="15388" b="122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C000"/>
                </a:solidFill>
              </a:rPr>
              <a:t>а</a:t>
            </a:r>
            <a:r>
              <a:rPr lang="ru-RU" b="1" dirty="0" smtClean="0">
                <a:solidFill>
                  <a:srgbClr val="92D05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rgbClr val="92D050"/>
                </a:solidFill>
              </a:rPr>
              <a:t>н</a:t>
            </a:r>
            <a:r>
              <a:rPr lang="ru-RU" b="1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dirty="0"/>
          </a:p>
        </p:txBody>
      </p:sp>
      <p:pic>
        <p:nvPicPr>
          <p:cNvPr id="21507" name="Picture 20" descr="Клипарт &quot;Зимний&quot;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644900"/>
            <a:ext cx="243363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D:\клипарты\Клипарт Маша и медведь\74503854_large_06.png"/>
          <p:cNvPicPr>
            <a:picLocks noChangeAspect="1" noChangeArrowheads="1"/>
          </p:cNvPicPr>
          <p:nvPr/>
        </p:nvPicPr>
        <p:blipFill>
          <a:blip r:embed="rId4"/>
          <a:srcRect l="57143"/>
          <a:stretch>
            <a:fillRect/>
          </a:stretch>
        </p:blipFill>
        <p:spPr bwMode="auto">
          <a:xfrm>
            <a:off x="6659563" y="4365625"/>
            <a:ext cx="1225550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0" descr="http://img-fotki.yandex.ru/get/9320/102699435.930/0_a884f_c4563aec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3716338"/>
            <a:ext cx="2663825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5327650" y="836613"/>
            <a:ext cx="3816350" cy="2043112"/>
          </a:xfrm>
          <a:prstGeom prst="cloudCallout">
            <a:avLst>
              <a:gd name="adj1" fmla="val -446"/>
              <a:gd name="adj2" fmla="val 114238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Был тугим он кулачком, а разжался – стал цветком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900113" y="1484313"/>
            <a:ext cx="2735262" cy="1152525"/>
          </a:xfrm>
          <a:prstGeom prst="cloudCallout">
            <a:avLst>
              <a:gd name="adj1" fmla="val 24066"/>
              <a:gd name="adj2" fmla="val 167198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Бутон.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1512" name="Picture 3" descr="D:\клипарты\Клипарт Маша и медведь\74503854_large_06.png"/>
          <p:cNvPicPr>
            <a:picLocks noChangeAspect="1" noChangeArrowheads="1"/>
          </p:cNvPicPr>
          <p:nvPr/>
        </p:nvPicPr>
        <p:blipFill>
          <a:blip r:embed="rId4"/>
          <a:srcRect r="43478"/>
          <a:stretch>
            <a:fillRect/>
          </a:stretch>
        </p:blipFill>
        <p:spPr bwMode="auto">
          <a:xfrm>
            <a:off x="0" y="5035550"/>
            <a:ext cx="1979613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http://img-fotki.yandex.ru/get/5704/svetlera.36/0_5043a_29c34ba2_M.jpg"/>
          <p:cNvPicPr>
            <a:picLocks noChangeAspect="1" noChangeArrowheads="1"/>
          </p:cNvPicPr>
          <p:nvPr/>
        </p:nvPicPr>
        <p:blipFill>
          <a:blip r:embed="rId6"/>
          <a:srcRect b="11801"/>
          <a:stretch>
            <a:fillRect/>
          </a:stretch>
        </p:blipFill>
        <p:spPr bwMode="auto">
          <a:xfrm>
            <a:off x="4211638" y="3789363"/>
            <a:ext cx="237172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500</Words>
  <Application>Microsoft Office PowerPoint</Application>
  <PresentationFormat>Экран (4:3)</PresentationFormat>
  <Paragraphs>136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Calibri</vt:lpstr>
      <vt:lpstr>Arial</vt:lpstr>
      <vt:lpstr>Comic Sans MS</vt:lpstr>
      <vt:lpstr>Times New Roman</vt:lpstr>
      <vt:lpstr>Тема Office</vt:lpstr>
      <vt:lpstr>Слайд 1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2. Если ты найдёшь закономерность, которой подчиняются тройки чисел в первых двух кругах, то сможешь вписать недостающее число:</vt:lpstr>
      <vt:lpstr>3. Впиши недостающее число.</vt:lpstr>
      <vt:lpstr>4. Впиши пропущенные буквы.</vt:lpstr>
      <vt:lpstr>Впиши пропущенные буквы.</vt:lpstr>
      <vt:lpstr>Напиши свой ряд букв, обладающих некоторой закономерностью.</vt:lpstr>
      <vt:lpstr>Шоколадка состоит из 9 квадратиков. Сколько разломов надо сделать, чтобы отделить все квадратики? (Каждый раз ломается один кусок по прямой линии.)</vt:lpstr>
      <vt:lpstr>Слайд 18</vt:lpstr>
      <vt:lpstr>Слайд 19</vt:lpstr>
      <vt:lpstr>ЛОГИЧЕСКИ – ПОИСКОВЫЕ ЗАДАНИЯ</vt:lpstr>
      <vt:lpstr>ЛОГИЧЕСКИ – ПОИСКОВЫЕ ЗАДАНИЯ</vt:lpstr>
      <vt:lpstr>ЛОГИЧЕСКИ – ПОИСКОВЫЕ ЗАДАНИЯ</vt:lpstr>
      <vt:lpstr>7. Подумай, какая связь между словами в левой части. Составь подобную пару, выбрав одно из пяти слов, заключённых в скобки.</vt:lpstr>
      <vt:lpstr>Подумай, какая связь между словами в левой части. Составь подобную пару, выбрав одно из пяти слов, заключённых в скобки.</vt:lpstr>
      <vt:lpstr>Подумай, какая связь между словами в левой части. Составь подобную пару, выбрав одно из пяти слов, заключённых в скобки.</vt:lpstr>
      <vt:lpstr>Подумай, какая связь между словами в левой части. Составь подобную пару, выбрав одно из пяти слов, заключённых в скобки.</vt:lpstr>
      <vt:lpstr>8. Выбери нужную фигуру из 6 пронумерованных.</vt:lpstr>
      <vt:lpstr>Слайд 28</vt:lpstr>
      <vt:lpstr>Продолжи числовой ряд.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Берюхов</cp:lastModifiedBy>
  <cp:revision>44</cp:revision>
  <dcterms:modified xsi:type="dcterms:W3CDTF">2025-10-09T15:34:34Z</dcterms:modified>
</cp:coreProperties>
</file>